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notesSlides/notesSlide1.xml" ContentType="application/vnd.openxmlformats-officedocument.presentationml.notesSlide+xml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1" name="Shape 18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5" name="Shape 23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Guess you did already so…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hyperlink" Target="http://europe.ineta.org/" TargetMode="Externa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-152401" y="-152401"/>
            <a:ext cx="9448804" cy="7086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i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/>
          <p:nvPr/>
        </p:nvSpPr>
        <p:spPr>
          <a:xfrm>
            <a:off x="7162800" y="0"/>
            <a:ext cx="1981200" cy="1066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4308" y="65836"/>
            <a:ext cx="1299692" cy="360227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4308" y="65836"/>
            <a:ext cx="1299692" cy="360227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itle Text"/>
          <p:cNvSpPr txBox="1"/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3" name="Body Level One…"/>
          <p:cNvSpPr txBox="1"/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bg>
      <p:bgPr>
        <a:gradFill flip="none" rotWithShape="1">
          <a:gsLst>
            <a:gs pos="9000">
              <a:srgbClr val="0C0C4C"/>
            </a:gs>
            <a:gs pos="50000">
              <a:srgbClr val="1565B2"/>
            </a:gs>
            <a:gs pos="100000">
              <a:srgbClr val="1E57A8"/>
            </a:gs>
          </a:gsLst>
          <a:lin ang="27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8.png" descr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1306465"/>
            <a:ext cx="9144004" cy="3037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9.png" descr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4565" y="3369740"/>
            <a:ext cx="5210977" cy="1673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6.png" descr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4742" y="496048"/>
            <a:ext cx="4034867" cy="3745449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itle Text"/>
          <p:cNvSpPr txBox="1"/>
          <p:nvPr>
            <p:ph type="title"/>
          </p:nvPr>
        </p:nvSpPr>
        <p:spPr>
          <a:xfrm>
            <a:off x="411560" y="278872"/>
            <a:ext cx="8001001" cy="83820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Segoe"/>
                <a:ea typeface="Segoe"/>
                <a:cs typeface="Segoe"/>
                <a:sym typeface="Sego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5" name="Shape 132"/>
          <p:cNvSpPr/>
          <p:nvPr/>
        </p:nvSpPr>
        <p:spPr>
          <a:xfrm>
            <a:off x="0" y="6521984"/>
            <a:ext cx="9144000" cy="336018"/>
          </a:xfrm>
          <a:prstGeom prst="rect">
            <a:avLst/>
          </a:prstGeom>
          <a:solidFill>
            <a:srgbClr val="56B7CE">
              <a:alpha val="18000"/>
            </a:srgbClr>
          </a:solidFill>
          <a:ln w="12700">
            <a:miter lim="400000"/>
          </a:ln>
          <a:effectLst>
            <a:outerShdw sx="100000" sy="100000" kx="0" ky="0" algn="b" rotWithShape="0" blurRad="50800" dist="38100" dir="1620000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Segoe"/>
                <a:ea typeface="Segoe"/>
                <a:cs typeface="Segoe"/>
                <a:sym typeface="Segoe"/>
              </a:defRPr>
            </a:pPr>
          </a:p>
        </p:txBody>
      </p:sp>
      <p:sp>
        <p:nvSpPr>
          <p:cNvPr id="126" name="Body Level One…"/>
          <p:cNvSpPr txBox="1"/>
          <p:nvPr>
            <p:ph type="body" idx="1"/>
          </p:nvPr>
        </p:nvSpPr>
        <p:spPr>
          <a:xfrm>
            <a:off x="411560" y="1307507"/>
            <a:ext cx="8001001" cy="504201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600"/>
              </a:spcBef>
              <a:buFontTx/>
              <a:buBlip>
                <a:blip r:embed="rId5"/>
              </a:buBlip>
              <a:defRPr sz="2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Segoe"/>
                <a:ea typeface="Segoe"/>
                <a:cs typeface="Segoe"/>
                <a:sym typeface="Segoe"/>
              </a:defRPr>
            </a:lvl1pPr>
            <a:lvl2pPr marL="790575" indent="-333375">
              <a:spcBef>
                <a:spcPts val="600"/>
              </a:spcBef>
              <a:buFontTx/>
              <a:buBlip>
                <a:blip r:embed="rId5"/>
              </a:buBlip>
              <a:defRPr sz="2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Segoe"/>
                <a:ea typeface="Segoe"/>
                <a:cs typeface="Segoe"/>
                <a:sym typeface="Segoe"/>
              </a:defRPr>
            </a:lvl2pPr>
            <a:lvl3pPr marL="1234438" indent="-320038">
              <a:spcBef>
                <a:spcPts val="600"/>
              </a:spcBef>
              <a:buFontTx/>
              <a:buBlip>
                <a:blip r:embed="rId5"/>
              </a:buBlip>
              <a:defRPr sz="2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Segoe"/>
                <a:ea typeface="Segoe"/>
                <a:cs typeface="Segoe"/>
                <a:sym typeface="Segoe"/>
              </a:defRPr>
            </a:lvl3pPr>
            <a:lvl4pPr marL="1727200" indent="-355600">
              <a:spcBef>
                <a:spcPts val="600"/>
              </a:spcBef>
              <a:buFontTx/>
              <a:buBlip>
                <a:blip r:embed="rId5"/>
              </a:buBlip>
              <a:defRPr sz="2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Segoe"/>
                <a:ea typeface="Segoe"/>
                <a:cs typeface="Segoe"/>
                <a:sym typeface="Segoe"/>
              </a:defRPr>
            </a:lvl4pPr>
            <a:lvl5pPr marL="2184400" indent="-355600">
              <a:spcBef>
                <a:spcPts val="600"/>
              </a:spcBef>
              <a:buFontTx/>
              <a:buBlip>
                <a:blip r:embed="rId5"/>
              </a:buBlip>
              <a:defRPr sz="2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Segoe"/>
                <a:ea typeface="Segoe"/>
                <a:cs typeface="Segoe"/>
                <a:sym typeface="Sego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6294580" y="6232200"/>
            <a:ext cx="258621" cy="24830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with Subtitle and Content">
    <p:bg>
      <p:bgPr>
        <a:gradFill flip="none" rotWithShape="1">
          <a:gsLst>
            <a:gs pos="9000">
              <a:srgbClr val="0C0C4C"/>
            </a:gs>
            <a:gs pos="50000">
              <a:srgbClr val="1565B2"/>
            </a:gs>
            <a:gs pos="100000">
              <a:srgbClr val="1E57A8"/>
            </a:gs>
          </a:gsLst>
          <a:lin ang="27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8.png" descr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1306465"/>
            <a:ext cx="9144004" cy="3037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9.png" descr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4565" y="3369740"/>
            <a:ext cx="5210977" cy="1673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6.png" descr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4742" y="496048"/>
            <a:ext cx="4034867" cy="3745449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itle Text"/>
          <p:cNvSpPr txBox="1"/>
          <p:nvPr>
            <p:ph type="title"/>
          </p:nvPr>
        </p:nvSpPr>
        <p:spPr>
          <a:xfrm>
            <a:off x="539750" y="620712"/>
            <a:ext cx="8001000" cy="83820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Segoe"/>
                <a:ea typeface="Segoe"/>
                <a:cs typeface="Segoe"/>
                <a:sym typeface="Sego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idx="1"/>
          </p:nvPr>
        </p:nvSpPr>
        <p:spPr>
          <a:xfrm>
            <a:off x="539750" y="1563880"/>
            <a:ext cx="8001000" cy="4625784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600"/>
              </a:spcBef>
              <a:buFontTx/>
              <a:buBlip>
                <a:blip r:embed="rId5"/>
              </a:buBlip>
              <a:defRPr sz="2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Segoe"/>
                <a:ea typeface="Segoe"/>
                <a:cs typeface="Segoe"/>
                <a:sym typeface="Segoe"/>
              </a:defRPr>
            </a:lvl1pPr>
            <a:lvl2pPr marL="790575" indent="-333375">
              <a:spcBef>
                <a:spcPts val="600"/>
              </a:spcBef>
              <a:buFontTx/>
              <a:buBlip>
                <a:blip r:embed="rId5"/>
              </a:buBlip>
              <a:defRPr sz="2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Segoe"/>
                <a:ea typeface="Segoe"/>
                <a:cs typeface="Segoe"/>
                <a:sym typeface="Segoe"/>
              </a:defRPr>
            </a:lvl2pPr>
            <a:lvl3pPr marL="1234438" indent="-320038">
              <a:spcBef>
                <a:spcPts val="600"/>
              </a:spcBef>
              <a:buFontTx/>
              <a:buBlip>
                <a:blip r:embed="rId5"/>
              </a:buBlip>
              <a:defRPr sz="2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Segoe"/>
                <a:ea typeface="Segoe"/>
                <a:cs typeface="Segoe"/>
                <a:sym typeface="Segoe"/>
              </a:defRPr>
            </a:lvl3pPr>
            <a:lvl4pPr marL="1727200" indent="-355600">
              <a:spcBef>
                <a:spcPts val="600"/>
              </a:spcBef>
              <a:buFontTx/>
              <a:buBlip>
                <a:blip r:embed="rId5"/>
              </a:buBlip>
              <a:defRPr sz="2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Segoe"/>
                <a:ea typeface="Segoe"/>
                <a:cs typeface="Segoe"/>
                <a:sym typeface="Segoe"/>
              </a:defRPr>
            </a:lvl4pPr>
            <a:lvl5pPr marL="2184400" indent="-355600">
              <a:spcBef>
                <a:spcPts val="600"/>
              </a:spcBef>
              <a:buFontTx/>
              <a:buBlip>
                <a:blip r:embed="rId5"/>
              </a:buBlip>
              <a:defRPr sz="2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Segoe"/>
                <a:ea typeface="Segoe"/>
                <a:cs typeface="Segoe"/>
                <a:sym typeface="Sego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41" name="Group 148"/>
          <p:cNvGrpSpPr/>
          <p:nvPr/>
        </p:nvGrpSpPr>
        <p:grpSpPr>
          <a:xfrm>
            <a:off x="0" y="6504567"/>
            <a:ext cx="9144000" cy="370837"/>
            <a:chOff x="0" y="0"/>
            <a:chExt cx="9144000" cy="370835"/>
          </a:xfrm>
        </p:grpSpPr>
        <p:sp>
          <p:nvSpPr>
            <p:cNvPr id="139" name="Shape 146"/>
            <p:cNvSpPr/>
            <p:nvPr/>
          </p:nvSpPr>
          <p:spPr>
            <a:xfrm>
              <a:off x="0" y="17414"/>
              <a:ext cx="9144000" cy="336020"/>
            </a:xfrm>
            <a:prstGeom prst="rect">
              <a:avLst/>
            </a:prstGeom>
            <a:solidFill>
              <a:srgbClr val="56B7CE">
                <a:alpha val="18000"/>
              </a:srgb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16200000">
                <a:srgbClr val="000000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Segoe"/>
                  <a:ea typeface="Segoe"/>
                  <a:cs typeface="Segoe"/>
                  <a:sym typeface="Segoe"/>
                </a:defRPr>
              </a:pPr>
            </a:p>
          </p:txBody>
        </p:sp>
        <p:sp>
          <p:nvSpPr>
            <p:cNvPr id="140" name="Shape 147"/>
            <p:cNvSpPr txBox="1"/>
            <p:nvPr/>
          </p:nvSpPr>
          <p:spPr>
            <a:xfrm>
              <a:off x="0" y="-2"/>
              <a:ext cx="9144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latin typeface="Segoe"/>
                  <a:ea typeface="Segoe"/>
                  <a:cs typeface="Segoe"/>
                  <a:sym typeface="Segoe"/>
                </a:defRPr>
              </a:pPr>
              <a:r>
                <a:rPr>
                  <a:hlinkClick r:id="rId6" invalidUrl="" action="" tgtFrame="" tooltip="" history="1" highlightClick="0" endSnd="0"/>
                </a:rPr>
                <a:t>http://europe.ineta.org</a:t>
              </a:r>
              <a:r>
                <a:rPr u="none">
                  <a:solidFill>
                    <a:srgbClr val="FFFFFF"/>
                  </a:solidFill>
                  <a:uFillTx/>
                </a:rPr>
                <a:t> </a:t>
              </a:r>
            </a:p>
          </p:txBody>
        </p:sp>
      </p:grpSp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6294580" y="6232200"/>
            <a:ext cx="258621" cy="24830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bg>
      <p:bgPr>
        <a:gradFill flip="none" rotWithShape="1">
          <a:gsLst>
            <a:gs pos="9000">
              <a:srgbClr val="0C0C4C"/>
            </a:gs>
            <a:gs pos="50000">
              <a:srgbClr val="1565B2"/>
            </a:gs>
            <a:gs pos="100000">
              <a:srgbClr val="1E57A8"/>
            </a:gs>
          </a:gsLst>
          <a:lin ang="27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8.png" descr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1306465"/>
            <a:ext cx="9144004" cy="3037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9.png" descr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4565" y="3369740"/>
            <a:ext cx="5210977" cy="1673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6.png" descr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4742" y="496048"/>
            <a:ext cx="4034867" cy="3745449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itle Text"/>
          <p:cNvSpPr txBox="1"/>
          <p:nvPr>
            <p:ph type="title"/>
          </p:nvPr>
        </p:nvSpPr>
        <p:spPr>
          <a:xfrm>
            <a:off x="539750" y="620712"/>
            <a:ext cx="8001000" cy="83820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Segoe"/>
                <a:ea typeface="Segoe"/>
                <a:cs typeface="Segoe"/>
                <a:sym typeface="Sego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3" name="Shape 160"/>
          <p:cNvSpPr/>
          <p:nvPr/>
        </p:nvSpPr>
        <p:spPr>
          <a:xfrm>
            <a:off x="0" y="6521984"/>
            <a:ext cx="9144000" cy="336018"/>
          </a:xfrm>
          <a:prstGeom prst="rect">
            <a:avLst/>
          </a:prstGeom>
          <a:solidFill>
            <a:srgbClr val="56B7CE">
              <a:alpha val="18000"/>
            </a:srgbClr>
          </a:solidFill>
          <a:ln w="12700">
            <a:miter lim="400000"/>
          </a:ln>
          <a:effectLst>
            <a:outerShdw sx="100000" sy="100000" kx="0" ky="0" algn="b" rotWithShape="0" blurRad="50800" dist="38100" dir="1620000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Segoe"/>
                <a:ea typeface="Segoe"/>
                <a:cs typeface="Segoe"/>
                <a:sym typeface="Segoe"/>
              </a:defRPr>
            </a:pPr>
          </a:p>
        </p:txBody>
      </p:sp>
      <p:sp>
        <p:nvSpPr>
          <p:cNvPr id="154" name="Slide Number"/>
          <p:cNvSpPr txBox="1"/>
          <p:nvPr>
            <p:ph type="sldNum" sz="quarter" idx="2"/>
          </p:nvPr>
        </p:nvSpPr>
        <p:spPr>
          <a:xfrm>
            <a:off x="6294580" y="6232200"/>
            <a:ext cx="258621" cy="24830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gradFill flip="none" rotWithShape="1">
          <a:gsLst>
            <a:gs pos="9000">
              <a:srgbClr val="0C0C4C"/>
            </a:gs>
            <a:gs pos="50000">
              <a:srgbClr val="1565B2"/>
            </a:gs>
            <a:gs pos="100000">
              <a:srgbClr val="1E57A8"/>
            </a:gs>
          </a:gsLst>
          <a:lin ang="27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8.png" descr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1306465"/>
            <a:ext cx="9144004" cy="3037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9.png" descr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4565" y="3369740"/>
            <a:ext cx="5210977" cy="1673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6.png" descr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4742" y="496048"/>
            <a:ext cx="4034867" cy="3745449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71"/>
          <p:cNvSpPr/>
          <p:nvPr/>
        </p:nvSpPr>
        <p:spPr>
          <a:xfrm>
            <a:off x="0" y="6521984"/>
            <a:ext cx="9144000" cy="336018"/>
          </a:xfrm>
          <a:prstGeom prst="rect">
            <a:avLst/>
          </a:prstGeom>
          <a:solidFill>
            <a:srgbClr val="56B7CE">
              <a:alpha val="18000"/>
            </a:srgbClr>
          </a:solidFill>
          <a:ln w="12700">
            <a:miter lim="400000"/>
          </a:ln>
          <a:effectLst>
            <a:outerShdw sx="100000" sy="100000" kx="0" ky="0" algn="b" rotWithShape="0" blurRad="50800" dist="38100" dir="1620000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Segoe"/>
                <a:ea typeface="Segoe"/>
                <a:cs typeface="Segoe"/>
                <a:sym typeface="Segoe"/>
              </a:defRPr>
            </a:pPr>
          </a:p>
        </p:txBody>
      </p:sp>
      <p:sp>
        <p:nvSpPr>
          <p:cNvPr id="165" name="Slide Number"/>
          <p:cNvSpPr txBox="1"/>
          <p:nvPr>
            <p:ph type="sldNum" sz="quarter" idx="2"/>
          </p:nvPr>
        </p:nvSpPr>
        <p:spPr>
          <a:xfrm>
            <a:off x="6294580" y="6232200"/>
            <a:ext cx="258621" cy="24830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4308" y="65836"/>
            <a:ext cx="1299692" cy="360227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4308" y="65836"/>
            <a:ext cx="1299692" cy="360227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4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9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4308" y="65836"/>
            <a:ext cx="1299692" cy="36022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4308" y="65836"/>
            <a:ext cx="1299692" cy="360227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2"/>
          <p:cNvSpPr/>
          <p:nvPr>
            <p:ph type="body" sz="quarter" idx="13"/>
          </p:nvPr>
        </p:nvSpPr>
        <p:spPr>
          <a:xfrm>
            <a:off x="4645025" y="1535112"/>
            <a:ext cx="4041775" cy="639766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4308" y="65836"/>
            <a:ext cx="1299692" cy="360227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4308" y="65836"/>
            <a:ext cx="1299692" cy="360227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Title Text"/>
          <p:cNvSpPr txBox="1"/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1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77"/>
          <p:cNvSpPr/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4308" y="65836"/>
            <a:ext cx="1299692" cy="360227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Title Text"/>
          <p:cNvSpPr txBox="1"/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92" name="Shape 86"/>
          <p:cNvSpPr/>
          <p:nvPr>
            <p:ph type="pic" sz="half" idx="13"/>
          </p:nvPr>
        </p:nvSpPr>
        <p:spPr>
          <a:xfrm>
            <a:off x="1792288" y="612775"/>
            <a:ext cx="5486404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4" cy="8048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4308" y="65836"/>
            <a:ext cx="1299692" cy="36022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457200" y="1981200"/>
            <a:ext cx="8229600" cy="4221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428181" y="6414761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Segoe UI"/>
          <a:ea typeface="Segoe UI"/>
          <a:cs typeface="Segoe UI"/>
          <a:sym typeface="Segoe U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Segoe UI"/>
          <a:ea typeface="Segoe UI"/>
          <a:cs typeface="Segoe UI"/>
          <a:sym typeface="Segoe U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Segoe UI"/>
          <a:ea typeface="Segoe UI"/>
          <a:cs typeface="Segoe UI"/>
          <a:sym typeface="Segoe U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Segoe UI"/>
          <a:ea typeface="Segoe UI"/>
          <a:cs typeface="Segoe UI"/>
          <a:sym typeface="Segoe U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Segoe UI"/>
          <a:ea typeface="Segoe UI"/>
          <a:cs typeface="Segoe UI"/>
          <a:sym typeface="Segoe U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Segoe UI"/>
          <a:ea typeface="Segoe UI"/>
          <a:cs typeface="Segoe UI"/>
          <a:sym typeface="Segoe U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Segoe UI"/>
          <a:ea typeface="Segoe UI"/>
          <a:cs typeface="Segoe UI"/>
          <a:sym typeface="Segoe U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Segoe UI"/>
          <a:ea typeface="Segoe UI"/>
          <a:cs typeface="Segoe UI"/>
          <a:sym typeface="Segoe U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Segoe UI"/>
          <a:ea typeface="Segoe UI"/>
          <a:cs typeface="Segoe UI"/>
          <a:sym typeface="Segoe U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Segoe UI"/>
          <a:ea typeface="Segoe UI"/>
          <a:cs typeface="Segoe UI"/>
          <a:sym typeface="Segoe U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Segoe UI"/>
          <a:ea typeface="Segoe UI"/>
          <a:cs typeface="Segoe UI"/>
          <a:sym typeface="Segoe U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Segoe UI"/>
          <a:ea typeface="Segoe UI"/>
          <a:cs typeface="Segoe UI"/>
          <a:sym typeface="Segoe U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Segoe UI"/>
          <a:ea typeface="Segoe UI"/>
          <a:cs typeface="Segoe UI"/>
          <a:sym typeface="Segoe U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Segoe UI"/>
          <a:ea typeface="Segoe UI"/>
          <a:cs typeface="Segoe UI"/>
          <a:sym typeface="Segoe U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Segoe UI"/>
          <a:ea typeface="Segoe UI"/>
          <a:cs typeface="Segoe UI"/>
          <a:sym typeface="Segoe U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Segoe UI"/>
          <a:ea typeface="Segoe UI"/>
          <a:cs typeface="Segoe UI"/>
          <a:sym typeface="Segoe U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Segoe UI"/>
          <a:ea typeface="Segoe UI"/>
          <a:cs typeface="Segoe UI"/>
          <a:sym typeface="Segoe U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Segoe UI"/>
          <a:ea typeface="Segoe UI"/>
          <a:cs typeface="Segoe UI"/>
          <a:sym typeface="Segoe U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.jpeg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10.png"/><Relationship Id="rId10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.jpeg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10.png"/><Relationship Id="rId10" Type="http://schemas.openxmlformats.org/officeDocument/2006/relationships/image" Target="../media/image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6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dotnet-zurich.ch/" TargetMode="External"/><Relationship Id="rId4" Type="http://schemas.openxmlformats.org/officeDocument/2006/relationships/hyperlink" Target="https://twitter.com/hashtag/dotnetzurich?src=hash" TargetMode="Externa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90"/>
          <p:cNvSpPr txBox="1"/>
          <p:nvPr>
            <p:ph type="ctrTitle"/>
          </p:nvPr>
        </p:nvSpPr>
        <p:spPr>
          <a:xfrm>
            <a:off x="457200" y="5467350"/>
            <a:ext cx="7772400" cy="1009650"/>
          </a:xfrm>
          <a:prstGeom prst="rect">
            <a:avLst/>
          </a:prstGeom>
        </p:spPr>
        <p:txBody>
          <a:bodyPr/>
          <a:lstStyle>
            <a:lvl1pPr algn="l" defTabSz="832102">
              <a:defRPr b="1" sz="6000">
                <a:solidFill>
                  <a:srgbClr val="FFFFFF"/>
                </a:solidFill>
              </a:defRPr>
            </a:lvl1pPr>
          </a:lstStyle>
          <a:p>
            <a:pPr/>
            <a:r>
              <a:t>Introduction</a:t>
            </a:r>
          </a:p>
        </p:txBody>
      </p:sp>
      <p:pic>
        <p:nvPicPr>
          <p:cNvPr id="18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29624" y="381000"/>
            <a:ext cx="5726986" cy="15873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194"/>
          <p:cNvSpPr txBox="1"/>
          <p:nvPr>
            <p:ph type="title"/>
          </p:nvPr>
        </p:nvSpPr>
        <p:spPr>
          <a:xfrm>
            <a:off x="457200" y="121290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Special thanks to..</a:t>
            </a:r>
          </a:p>
        </p:txBody>
      </p:sp>
      <p:pic>
        <p:nvPicPr>
          <p:cNvPr id="244" name="image13.png" descr="image13.png"/>
          <p:cNvPicPr>
            <a:picLocks noChangeAspect="1"/>
          </p:cNvPicPr>
          <p:nvPr/>
        </p:nvPicPr>
        <p:blipFill>
          <a:blip r:embed="rId2">
            <a:extLst/>
          </a:blip>
          <a:srcRect l="13851" t="18949" r="21447" b="16222"/>
          <a:stretch>
            <a:fillRect/>
          </a:stretch>
        </p:blipFill>
        <p:spPr>
          <a:xfrm>
            <a:off x="3450978" y="4740964"/>
            <a:ext cx="1039164" cy="780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023" y="2742352"/>
            <a:ext cx="2409333" cy="722802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TextBox 1"/>
          <p:cNvSpPr txBox="1"/>
          <p:nvPr/>
        </p:nvSpPr>
        <p:spPr>
          <a:xfrm>
            <a:off x="457199" y="1676399"/>
            <a:ext cx="1578094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Gold sponsors</a:t>
            </a:r>
          </a:p>
        </p:txBody>
      </p:sp>
      <p:pic>
        <p:nvPicPr>
          <p:cNvPr id="247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46700" y="2438160"/>
            <a:ext cx="2871074" cy="1278528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TextBox 14"/>
          <p:cNvSpPr txBox="1"/>
          <p:nvPr/>
        </p:nvSpPr>
        <p:spPr>
          <a:xfrm>
            <a:off x="457200" y="4364637"/>
            <a:ext cx="968419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Location</a:t>
            </a:r>
          </a:p>
        </p:txBody>
      </p:sp>
      <p:pic>
        <p:nvPicPr>
          <p:cNvPr id="249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71060" y="4811348"/>
            <a:ext cx="1325882" cy="640082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TextBox 17"/>
          <p:cNvSpPr txBox="1"/>
          <p:nvPr/>
        </p:nvSpPr>
        <p:spPr>
          <a:xfrm>
            <a:off x="457198" y="5423372"/>
            <a:ext cx="968084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Partners</a:t>
            </a:r>
          </a:p>
        </p:txBody>
      </p:sp>
      <p:pic>
        <p:nvPicPr>
          <p:cNvPr id="251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71060" y="5995816"/>
            <a:ext cx="1122718" cy="63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Picture 9" descr="Picture 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450978" y="5832187"/>
            <a:ext cx="803855" cy="8038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Picture 12" descr="Picture 12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780717" y="5927992"/>
            <a:ext cx="1112939" cy="768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Picture 15" descr="Picture 15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333495" y="5936279"/>
            <a:ext cx="612872" cy="759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age1.jpeg" descr="image1.jpe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451424" y="2567627"/>
            <a:ext cx="1606152" cy="869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 isContent="0"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94"/>
          <p:cNvSpPr txBox="1"/>
          <p:nvPr>
            <p:ph type="title"/>
          </p:nvPr>
        </p:nvSpPr>
        <p:spPr>
          <a:xfrm>
            <a:off x="457200" y="121290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Special thanks to..</a:t>
            </a:r>
          </a:p>
        </p:txBody>
      </p:sp>
      <p:pic>
        <p:nvPicPr>
          <p:cNvPr id="187" name="image13.png" descr="image13.png"/>
          <p:cNvPicPr>
            <a:picLocks noChangeAspect="1"/>
          </p:cNvPicPr>
          <p:nvPr/>
        </p:nvPicPr>
        <p:blipFill>
          <a:blip r:embed="rId2">
            <a:extLst/>
          </a:blip>
          <a:srcRect l="13851" t="18949" r="21448" b="16223"/>
          <a:stretch>
            <a:fillRect/>
          </a:stretch>
        </p:blipFill>
        <p:spPr>
          <a:xfrm>
            <a:off x="3450978" y="4740964"/>
            <a:ext cx="1039164" cy="780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023" y="2742352"/>
            <a:ext cx="2409333" cy="722802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TextBox 1"/>
          <p:cNvSpPr txBox="1"/>
          <p:nvPr/>
        </p:nvSpPr>
        <p:spPr>
          <a:xfrm>
            <a:off x="457198" y="1676399"/>
            <a:ext cx="1578094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Gold sponsors</a:t>
            </a:r>
          </a:p>
        </p:txBody>
      </p:sp>
      <p:pic>
        <p:nvPicPr>
          <p:cNvPr id="190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46698" y="2438160"/>
            <a:ext cx="2871076" cy="1278528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TextBox 14"/>
          <p:cNvSpPr txBox="1"/>
          <p:nvPr/>
        </p:nvSpPr>
        <p:spPr>
          <a:xfrm>
            <a:off x="457198" y="4364637"/>
            <a:ext cx="968420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Location</a:t>
            </a:r>
          </a:p>
        </p:txBody>
      </p:sp>
      <p:pic>
        <p:nvPicPr>
          <p:cNvPr id="192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71060" y="4811348"/>
            <a:ext cx="1325882" cy="640082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TextBox 17"/>
          <p:cNvSpPr txBox="1"/>
          <p:nvPr/>
        </p:nvSpPr>
        <p:spPr>
          <a:xfrm>
            <a:off x="457198" y="5423372"/>
            <a:ext cx="968084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Partners</a:t>
            </a:r>
          </a:p>
        </p:txBody>
      </p:sp>
      <p:pic>
        <p:nvPicPr>
          <p:cNvPr id="194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71060" y="5995816"/>
            <a:ext cx="1122718" cy="63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Picture 9" descr="Picture 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450978" y="5832187"/>
            <a:ext cx="803855" cy="8038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icture 12" descr="Picture 12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780717" y="5927992"/>
            <a:ext cx="1112939" cy="768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icture 15" descr="Picture 15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333495" y="5936279"/>
            <a:ext cx="612872" cy="759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1.jpeg" descr="image1.jpe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451424" y="2567627"/>
            <a:ext cx="1606152" cy="869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 isContent="0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2227" y="4230561"/>
            <a:ext cx="6139544" cy="2178549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194"/>
          <p:cNvSpPr txBox="1"/>
          <p:nvPr>
            <p:ph type="title"/>
          </p:nvPr>
        </p:nvSpPr>
        <p:spPr>
          <a:xfrm>
            <a:off x="457200" y="121290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In collaboration with..</a:t>
            </a:r>
          </a:p>
        </p:txBody>
      </p:sp>
      <p:pic>
        <p:nvPicPr>
          <p:cNvPr id="20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2227" y="1193266"/>
            <a:ext cx="6139544" cy="2255241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Rectangle 8"/>
          <p:cNvSpPr txBox="1"/>
          <p:nvPr/>
        </p:nvSpPr>
        <p:spPr>
          <a:xfrm>
            <a:off x="4294551" y="3307232"/>
            <a:ext cx="561563" cy="916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5400"/>
            </a:lvl1pPr>
          </a:lstStyle>
          <a:p>
            <a:pPr/>
            <a:r>
              <a:t>&amp;</a:t>
            </a:r>
          </a:p>
        </p:txBody>
      </p:sp>
      <p:pic>
        <p:nvPicPr>
          <p:cNvPr id="204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46625" y="1228777"/>
            <a:ext cx="2512249" cy="21842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8" name="Group 19"/>
          <p:cNvGrpSpPr/>
          <p:nvPr/>
        </p:nvGrpSpPr>
        <p:grpSpPr>
          <a:xfrm>
            <a:off x="2072131" y="4366733"/>
            <a:ext cx="2823035" cy="1291773"/>
            <a:chOff x="-1" y="0"/>
            <a:chExt cx="2823033" cy="1291772"/>
          </a:xfrm>
        </p:grpSpPr>
        <p:sp>
          <p:nvSpPr>
            <p:cNvPr id="205" name="Rectangle 13"/>
            <p:cNvSpPr/>
            <p:nvPr/>
          </p:nvSpPr>
          <p:spPr>
            <a:xfrm>
              <a:off x="-2" y="0"/>
              <a:ext cx="2823035" cy="129177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pic>
          <p:nvPicPr>
            <p:cNvPr id="206" name="Picture 2" descr="Picture 2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8502" y="69116"/>
              <a:ext cx="936527" cy="9365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7" name="TextBox 18"/>
            <p:cNvSpPr txBox="1"/>
            <p:nvPr/>
          </p:nvSpPr>
          <p:spPr>
            <a:xfrm>
              <a:off x="1169718" y="64520"/>
              <a:ext cx="1447559" cy="574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>
                <a:defRPr b="1" sz="1600"/>
              </a:pPr>
              <a:r>
                <a:t>René Leupold</a:t>
              </a:r>
            </a:p>
            <a:p>
              <a:pPr>
                <a:defRPr b="1" sz="1600"/>
              </a:pPr>
              <a:r>
                <a:t>Organizer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 isContent="0" isInverted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4" grpId="1"/>
      <p:bldP build="whole" bldLvl="1" animBg="1" rev="0" advAuto="0" spid="208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0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32102">
              <a:defRPr sz="3500"/>
            </a:lvl1pPr>
          </a:lstStyle>
          <a:p>
            <a:pPr/>
            <a:r>
              <a:t>.NET User Group Zürich</a:t>
            </a:r>
          </a:p>
        </p:txBody>
      </p:sp>
      <p:sp>
        <p:nvSpPr>
          <p:cNvPr id="211" name="Shape 210"/>
          <p:cNvSpPr txBox="1"/>
          <p:nvPr>
            <p:ph type="body" idx="1"/>
          </p:nvPr>
        </p:nvSpPr>
        <p:spPr>
          <a:xfrm>
            <a:off x="457200" y="1981200"/>
            <a:ext cx="8229600" cy="4221163"/>
          </a:xfrm>
          <a:prstGeom prst="rect">
            <a:avLst/>
          </a:prstGeom>
        </p:spPr>
        <p:txBody>
          <a:bodyPr/>
          <a:lstStyle/>
          <a:p>
            <a:pPr marL="322324" indent="-322324" defTabSz="859536">
              <a:spcBef>
                <a:spcPts val="600"/>
              </a:spcBef>
              <a:defRPr sz="3000"/>
            </a:pPr>
            <a:r>
              <a:t>From Developers, For Developers </a:t>
            </a:r>
          </a:p>
          <a:p>
            <a:pPr marL="322324" indent="-322324" defTabSz="859536">
              <a:spcBef>
                <a:spcPts val="600"/>
              </a:spcBef>
              <a:defRPr sz="3000"/>
            </a:pPr>
            <a:r>
              <a:t>Share knowledge</a:t>
            </a:r>
          </a:p>
          <a:p>
            <a:pPr marL="322324" indent="-322324" defTabSz="859536">
              <a:spcBef>
                <a:spcPts val="600"/>
              </a:spcBef>
              <a:defRPr sz="3000"/>
            </a:pPr>
            <a:r>
              <a:t>Create excitement about technology</a:t>
            </a:r>
          </a:p>
          <a:p>
            <a:pPr marL="322324" indent="-322324" defTabSz="859536">
              <a:spcBef>
                <a:spcPts val="600"/>
              </a:spcBef>
              <a:defRPr sz="3000"/>
            </a:pPr>
            <a:r>
              <a:t>Networking included</a:t>
            </a:r>
          </a:p>
          <a:p>
            <a:pPr marL="322324" indent="-322324" defTabSz="859536">
              <a:spcBef>
                <a:spcPts val="600"/>
              </a:spcBef>
              <a:defRPr sz="3000"/>
            </a:pPr>
          </a:p>
          <a:p>
            <a:pPr marL="322324" indent="-322324" defTabSz="859536">
              <a:spcBef>
                <a:spcPts val="600"/>
              </a:spcBef>
              <a:defRPr sz="3000"/>
            </a:pPr>
            <a:r>
              <a:t>Beer &amp; Pizza!</a:t>
            </a:r>
            <a:br/>
            <a:r>
              <a:t>(Today we will try some online networking :) 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 isContent="0" isInverted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Class="entr" nodeType="afterEffect" presetSubtype="4" presetID="2" grpId="1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00"/>
                            </p:stCondLst>
                            <p:childTnLst>
                              <p:par>
                                <p:cTn id="24" presetClass="entr" nodeType="afterEffect" presetSubtype="4" presetID="2" grpId="1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400"/>
                            </p:stCondLst>
                            <p:childTnLst>
                              <p:par>
                                <p:cTn id="3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2"/>
          <p:cNvSpPr txBox="1"/>
          <p:nvPr>
            <p:ph type="title"/>
          </p:nvPr>
        </p:nvSpPr>
        <p:spPr>
          <a:xfrm>
            <a:off x="457200" y="673745"/>
            <a:ext cx="8229600" cy="1143002"/>
          </a:xfrm>
          <a:prstGeom prst="rect">
            <a:avLst/>
          </a:prstGeom>
        </p:spPr>
        <p:txBody>
          <a:bodyPr/>
          <a:lstStyle/>
          <a:p>
            <a:pPr/>
            <a:r>
              <a:t>Who?</a:t>
            </a:r>
          </a:p>
        </p:txBody>
      </p:sp>
      <p:pic>
        <p:nvPicPr>
          <p:cNvPr id="21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1082" y="1620690"/>
            <a:ext cx="1944550" cy="19321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05312" y="1570558"/>
            <a:ext cx="1591911" cy="19445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20603" y="4022580"/>
            <a:ext cx="1956032" cy="1956032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Rectangle 13"/>
          <p:cNvSpPr txBox="1"/>
          <p:nvPr/>
        </p:nvSpPr>
        <p:spPr>
          <a:xfrm>
            <a:off x="935860" y="3583424"/>
            <a:ext cx="869859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@joslat</a:t>
            </a:r>
          </a:p>
        </p:txBody>
      </p:sp>
      <p:sp>
        <p:nvSpPr>
          <p:cNvPr id="218" name="Rectangle 14"/>
          <p:cNvSpPr txBox="1"/>
          <p:nvPr/>
        </p:nvSpPr>
        <p:spPr>
          <a:xfrm>
            <a:off x="1692580" y="6128802"/>
            <a:ext cx="1200593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@lbugnion</a:t>
            </a:r>
          </a:p>
        </p:txBody>
      </p:sp>
      <p:sp>
        <p:nvSpPr>
          <p:cNvPr id="219" name="Rectangle 15"/>
          <p:cNvSpPr txBox="1"/>
          <p:nvPr/>
        </p:nvSpPr>
        <p:spPr>
          <a:xfrm>
            <a:off x="7033741" y="3583424"/>
            <a:ext cx="174653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@NigelFindlater</a:t>
            </a:r>
          </a:p>
        </p:txBody>
      </p:sp>
      <p:sp>
        <p:nvSpPr>
          <p:cNvPr id="220" name="Rectangle 16"/>
          <p:cNvSpPr txBox="1"/>
          <p:nvPr/>
        </p:nvSpPr>
        <p:spPr>
          <a:xfrm>
            <a:off x="2895312" y="3601607"/>
            <a:ext cx="1352845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@pniewolny</a:t>
            </a:r>
          </a:p>
        </p:txBody>
      </p:sp>
      <p:sp>
        <p:nvSpPr>
          <p:cNvPr id="221" name="Rectangle 17"/>
          <p:cNvSpPr txBox="1"/>
          <p:nvPr/>
        </p:nvSpPr>
        <p:spPr>
          <a:xfrm>
            <a:off x="3434934" y="6128802"/>
            <a:ext cx="2077042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@FabianGosebrink</a:t>
            </a:r>
          </a:p>
        </p:txBody>
      </p:sp>
      <p:pic>
        <p:nvPicPr>
          <p:cNvPr id="222" name="Picture 3" descr="Pictur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95442" y="4033248"/>
            <a:ext cx="1956032" cy="1956031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Rectangle 18"/>
          <p:cNvSpPr txBox="1"/>
          <p:nvPr/>
        </p:nvSpPr>
        <p:spPr>
          <a:xfrm>
            <a:off x="5680855" y="6128802"/>
            <a:ext cx="1593723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@MuellerMarc</a:t>
            </a:r>
          </a:p>
        </p:txBody>
      </p:sp>
      <p:pic>
        <p:nvPicPr>
          <p:cNvPr id="224" name="Picture Placeholder 8" descr="Picture Placeholder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0503" y="1620690"/>
            <a:ext cx="1944548" cy="1944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81662" y="1620690"/>
            <a:ext cx="1916048" cy="19321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733786" y="4033248"/>
            <a:ext cx="1812000" cy="1968432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Rectangle 15"/>
          <p:cNvSpPr txBox="1"/>
          <p:nvPr/>
        </p:nvSpPr>
        <p:spPr>
          <a:xfrm>
            <a:off x="4972725" y="3601607"/>
            <a:ext cx="1733919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@michael_staib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 isContent="0"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1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What?</a:t>
            </a:r>
          </a:p>
        </p:txBody>
      </p:sp>
      <p:sp>
        <p:nvSpPr>
          <p:cNvPr id="230" name="Shape 216"/>
          <p:cNvSpPr txBox="1"/>
          <p:nvPr>
            <p:ph type="body" idx="1"/>
          </p:nvPr>
        </p:nvSpPr>
        <p:spPr>
          <a:xfrm>
            <a:off x="457200" y="1981200"/>
            <a:ext cx="8229600" cy="4221163"/>
          </a:xfrm>
          <a:prstGeom prst="rect">
            <a:avLst/>
          </a:prstGeom>
        </p:spPr>
        <p:txBody>
          <a:bodyPr/>
          <a:lstStyle/>
          <a:p>
            <a:pPr/>
            <a:r>
              <a:t>Do events regularly.</a:t>
            </a:r>
          </a:p>
          <a:p>
            <a:pPr/>
            <a:r>
              <a:t>Quality talks, speakers &amp; content.</a:t>
            </a:r>
          </a:p>
          <a:p>
            <a:pPr/>
            <a:r>
              <a:t>Networking &amp; Beer.</a:t>
            </a:r>
          </a:p>
          <a:p>
            <a:pPr/>
            <a:r>
              <a:t>Learning while sharing good moments. </a:t>
            </a:r>
          </a:p>
          <a:p>
            <a:pPr/>
            <a:r>
              <a:t>Try to stream and publish events online!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 isContent="0" isInverted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Class="entr" nodeType="afterEffect" presetSubtype="4" presetID="2" grpId="1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00"/>
                            </p:stCondLst>
                            <p:childTnLst>
                              <p:par>
                                <p:cTn id="24" presetClass="entr" nodeType="afterEffect" presetSubtype="4" presetID="2" grpId="1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1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can I do?</a:t>
            </a:r>
          </a:p>
        </p:txBody>
      </p:sp>
      <p:sp>
        <p:nvSpPr>
          <p:cNvPr id="233" name="Shape 219"/>
          <p:cNvSpPr txBox="1"/>
          <p:nvPr>
            <p:ph type="body" idx="1"/>
          </p:nvPr>
        </p:nvSpPr>
        <p:spPr>
          <a:xfrm>
            <a:off x="457200" y="1981200"/>
            <a:ext cx="8229600" cy="42211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Follow us on Twitter </a:t>
            </a:r>
            <a:r>
              <a:rPr b="1">
                <a:solidFill>
                  <a:srgbClr val="0000FF"/>
                </a:solidFill>
              </a:rPr>
              <a:t>@dotnetzurich</a:t>
            </a:r>
            <a:endParaRPr b="1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t>Join our meetup group.</a:t>
            </a:r>
          </a:p>
          <a:p>
            <a:pPr>
              <a:lnSpc>
                <a:spcPct val="90000"/>
              </a:lnSpc>
            </a:pPr>
            <a:r>
              <a:t>Tell your peers, help us grow.</a:t>
            </a:r>
          </a:p>
          <a:p>
            <a:pPr>
              <a:lnSpc>
                <a:spcPct val="90000"/>
              </a:lnSpc>
            </a:pPr>
            <a:r>
              <a:t>Propose content &amp; speakers.</a:t>
            </a:r>
            <a:br/>
          </a:p>
          <a:p>
            <a:pPr marL="0" indent="0" algn="ctr">
              <a:lnSpc>
                <a:spcPct val="90000"/>
              </a:lnSpc>
              <a:buSzTx/>
              <a:buNone/>
              <a:defRPr b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3" invalidUrl="" action="" tgtFrame="" tooltip="" history="1" highlightClick="0" endSnd="0"/>
              </a:rPr>
              <a:t>www.dotnet-zurich.ch</a:t>
            </a:r>
          </a:p>
          <a:p>
            <a:pPr marL="0" indent="0" algn="ctr">
              <a:lnSpc>
                <a:spcPct val="90000"/>
              </a:lnSpc>
              <a:buSzTx/>
              <a:buNone/>
              <a:defRPr b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4" invalidUrl="" action="" tgtFrame="" tooltip="" history="1" highlightClick="0" endSnd="0"/>
              </a:rPr>
              <a:t>#dotnetzurich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 isContent="0" isInverted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Class="entr" nodeType="afterEffect" presetSubtype="4" presetID="2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Class="entr" nodeType="afterEffect" presetSubtype="4" presetID="2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Class="entr" nodeType="afterEffect" presetSubtype="4" presetID="2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Class="entr" nodeType="afterEffect" presetSubtype="4" presetID="2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1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Today!</a:t>
            </a:r>
          </a:p>
        </p:txBody>
      </p:sp>
      <p:sp>
        <p:nvSpPr>
          <p:cNvPr id="238" name="Shape 216"/>
          <p:cNvSpPr txBox="1"/>
          <p:nvPr>
            <p:ph type="body" idx="1"/>
          </p:nvPr>
        </p:nvSpPr>
        <p:spPr>
          <a:xfrm>
            <a:off x="457200" y="1669144"/>
            <a:ext cx="8396514" cy="45332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900"/>
            </a:pPr>
            <a:r>
              <a:t>Join through Zoom or youtube</a:t>
            </a:r>
          </a:p>
          <a:p>
            <a:pPr>
              <a:lnSpc>
                <a:spcPct val="90000"/>
              </a:lnSpc>
              <a:defRPr sz="2900"/>
            </a:pPr>
            <a:r>
              <a:t>Got a question?</a:t>
            </a:r>
            <a:br/>
            <a:r>
              <a:t>Post it on Sli.do (we will respond to questions at the end of the talk)</a:t>
            </a:r>
          </a:p>
          <a:p>
            <a:pPr>
              <a:lnSpc>
                <a:spcPct val="90000"/>
              </a:lnSpc>
              <a:defRPr sz="2900"/>
            </a:pPr>
            <a:r>
              <a:t>Please subscribe to our youtube channel – we need subscribers! :) </a:t>
            </a:r>
          </a:p>
          <a:p>
            <a:pPr>
              <a:lnSpc>
                <a:spcPct val="90000"/>
              </a:lnSpc>
              <a:defRPr b="1" sz="2900"/>
            </a:pPr>
            <a:r>
              <a:t>Any “Zoom Bombing” will be removed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 isContent="0" isInverted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Class="entr" nodeType="afterEffect" presetSubtype="4" presetID="2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Class="entr" nodeType="afterEffect" presetSubtype="4" presetID="2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age5.jpeg" descr="image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3171" y="685798"/>
            <a:ext cx="4313169" cy="4313167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hape 224"/>
          <p:cNvSpPr txBox="1"/>
          <p:nvPr/>
        </p:nvSpPr>
        <p:spPr>
          <a:xfrm>
            <a:off x="2713171" y="4956688"/>
            <a:ext cx="3955716" cy="683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47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We want you! :)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 isContent="0"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